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8" r:id="rId2"/>
    <p:sldId id="279" r:id="rId3"/>
    <p:sldId id="275" r:id="rId4"/>
    <p:sldId id="280" r:id="rId5"/>
    <p:sldId id="281" r:id="rId6"/>
    <p:sldId id="282" r:id="rId7"/>
    <p:sldId id="283" r:id="rId8"/>
    <p:sldId id="284" r:id="rId9"/>
    <p:sldId id="285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80000"/>
    <a:srgbClr val="920000"/>
    <a:srgbClr val="A2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419" autoAdjust="0"/>
    <p:restoredTop sz="94660"/>
  </p:normalViewPr>
  <p:slideViewPr>
    <p:cSldViewPr snapToGrid="0">
      <p:cViewPr varScale="1">
        <p:scale>
          <a:sx n="74" d="100"/>
          <a:sy n="74" d="100"/>
        </p:scale>
        <p:origin x="60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E13E3A-4D3C-407A-A505-A32068BE2EAF}" type="datetimeFigureOut">
              <a:rPr lang="en-US" smtClean="0"/>
              <a:t>7/2/2019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C6153-4001-4494-9BFC-ABA69090A6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6240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E13E3A-4D3C-407A-A505-A32068BE2EAF}" type="datetimeFigureOut">
              <a:rPr lang="en-US" smtClean="0"/>
              <a:t>7/2/2019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C6153-4001-4494-9BFC-ABA69090A6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79920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E13E3A-4D3C-407A-A505-A32068BE2EAF}" type="datetimeFigureOut">
              <a:rPr lang="en-US" smtClean="0"/>
              <a:t>7/2/2019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C6153-4001-4494-9BFC-ABA69090A6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50932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E13E3A-4D3C-407A-A505-A32068BE2EAF}" type="datetimeFigureOut">
              <a:rPr lang="en-US" smtClean="0"/>
              <a:t>7/2/2019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C6153-4001-4494-9BFC-ABA69090A6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86965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E13E3A-4D3C-407A-A505-A32068BE2EAF}" type="datetimeFigureOut">
              <a:rPr lang="en-US" smtClean="0"/>
              <a:t>7/2/2019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C6153-4001-4494-9BFC-ABA69090A6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68921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E13E3A-4D3C-407A-A505-A32068BE2EAF}" type="datetimeFigureOut">
              <a:rPr lang="en-US" smtClean="0"/>
              <a:t>7/2/2019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C6153-4001-4494-9BFC-ABA69090A6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78252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E13E3A-4D3C-407A-A505-A32068BE2EAF}" type="datetimeFigureOut">
              <a:rPr lang="en-US" smtClean="0"/>
              <a:t>7/2/2019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C6153-4001-4494-9BFC-ABA69090A6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30891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E13E3A-4D3C-407A-A505-A32068BE2EAF}" type="datetimeFigureOut">
              <a:rPr lang="en-US" smtClean="0"/>
              <a:t>7/2/2019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C6153-4001-4494-9BFC-ABA69090A6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79108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E13E3A-4D3C-407A-A505-A32068BE2EAF}" type="datetimeFigureOut">
              <a:rPr lang="en-US" smtClean="0"/>
              <a:t>7/2/2019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C6153-4001-4494-9BFC-ABA69090A6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63078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E13E3A-4D3C-407A-A505-A32068BE2EAF}" type="datetimeFigureOut">
              <a:rPr lang="en-US" smtClean="0"/>
              <a:t>7/2/2019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C6153-4001-4494-9BFC-ABA69090A6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0488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E13E3A-4D3C-407A-A505-A32068BE2EAF}" type="datetimeFigureOut">
              <a:rPr lang="en-US" smtClean="0"/>
              <a:t>7/2/2019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C6153-4001-4494-9BFC-ABA69090A6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70361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39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E13E3A-4D3C-407A-A505-A32068BE2EAF}" type="datetimeFigureOut">
              <a:rPr lang="en-US" smtClean="0"/>
              <a:t>7/2/2019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2C6153-4001-4494-9BFC-ABA69090A6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77923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40000" b="-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80110"/>
            <a:ext cx="9116292" cy="2341418"/>
          </a:xfrm>
        </p:spPr>
        <p:txBody>
          <a:bodyPr>
            <a:normAutofit/>
          </a:bodyPr>
          <a:lstStyle/>
          <a:p>
            <a:pPr algn="ctr"/>
            <a:r>
              <a:rPr lang="sr-Cyrl-RS" b="1" dirty="0" smtClean="0">
                <a:solidFill>
                  <a:srgbClr val="920000"/>
                </a:solidFill>
                <a:latin typeface="Cambria" panose="02040503050406030204" pitchFamily="18" charset="0"/>
              </a:rPr>
              <a:t>КАКО ЈЕ ИСЛАМ ПОСТАО ЈЕДНА ОД НАЈВЕЋИХ СВЕТСКИХ РЕЛИГИЈА?</a:t>
            </a:r>
            <a:endParaRPr lang="en-US" b="1" dirty="0">
              <a:solidFill>
                <a:srgbClr val="920000"/>
              </a:solidFill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6222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7086600" cy="1325563"/>
          </a:xfrm>
        </p:spPr>
        <p:txBody>
          <a:bodyPr/>
          <a:lstStyle/>
          <a:p>
            <a:r>
              <a:rPr lang="sr-Cyrl-RS" b="1" dirty="0" smtClean="0">
                <a:solidFill>
                  <a:srgbClr val="A80000"/>
                </a:solidFill>
                <a:latin typeface="Cambria" panose="02040503050406030204" pitchFamily="18" charset="0"/>
              </a:rPr>
              <a:t>АРАБИЈСКО ПОЛУОСТРВО</a:t>
            </a:r>
            <a:endParaRPr lang="en-US" b="1" dirty="0">
              <a:solidFill>
                <a:srgbClr val="A80000"/>
              </a:solidFill>
              <a:latin typeface="Cambria" panose="020405030504060302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6062" y="2302829"/>
            <a:ext cx="5126182" cy="1166957"/>
          </a:xfrm>
        </p:spPr>
        <p:txBody>
          <a:bodyPr/>
          <a:lstStyle/>
          <a:p>
            <a:pPr marL="0" indent="0" algn="ctr">
              <a:buNone/>
            </a:pPr>
            <a:r>
              <a:rPr lang="sr-Cyrl-RS" dirty="0" smtClean="0">
                <a:solidFill>
                  <a:srgbClr val="A80000"/>
                </a:solidFill>
                <a:latin typeface="Cambria" panose="02040503050406030204" pitchFamily="18" charset="0"/>
              </a:rPr>
              <a:t>НАЈВЕЋИ ДЕО ПОЛУОСТРВА СУ ПУСТИЊЕ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03127" y="1556617"/>
            <a:ext cx="4253346" cy="366654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/>
          <a:srcRect l="5180" r="9732"/>
          <a:stretch/>
        </p:blipFill>
        <p:spPr>
          <a:xfrm>
            <a:off x="206062" y="3212764"/>
            <a:ext cx="5126182" cy="338821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08835" y="5223163"/>
            <a:ext cx="1322947" cy="1377815"/>
          </a:xfrm>
          <a:prstGeom prst="rect">
            <a:avLst/>
          </a:prstGeom>
        </p:spPr>
      </p:pic>
      <p:sp>
        <p:nvSpPr>
          <p:cNvPr id="7" name="Content Placeholder 2"/>
          <p:cNvSpPr txBox="1">
            <a:spLocks/>
          </p:cNvSpPr>
          <p:nvPr/>
        </p:nvSpPr>
        <p:spPr>
          <a:xfrm>
            <a:off x="5129516" y="5691043"/>
            <a:ext cx="4672365" cy="11669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sr-Cyrl-RS" dirty="0" smtClean="0">
                <a:solidFill>
                  <a:srgbClr val="A80000"/>
                </a:solidFill>
                <a:latin typeface="Cambria" panose="02040503050406030204" pitchFamily="18" charset="0"/>
              </a:rPr>
              <a:t>ОАЗЕ – ПЛОДНА МЕСТА У ПУСТИЊИ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1790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5746" y="5477288"/>
            <a:ext cx="1321958" cy="1380712"/>
          </a:xfrm>
        </p:spPr>
      </p:pic>
      <p:pic>
        <p:nvPicPr>
          <p:cNvPr id="1030" name="Picture 6" descr="Ð ÐµÐ·ÑÐ»ÑÐ°Ñ ÑÐ»Ð¸ÐºÐ° Ð·Ð° beduini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0033" y="554181"/>
            <a:ext cx="6317671" cy="41009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Content Placeholder 2"/>
          <p:cNvSpPr txBox="1">
            <a:spLocks/>
          </p:cNvSpPr>
          <p:nvPr/>
        </p:nvSpPr>
        <p:spPr>
          <a:xfrm>
            <a:off x="592282" y="1147555"/>
            <a:ext cx="5039591" cy="291419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sr-Cyrl-RS" dirty="0" smtClean="0">
                <a:solidFill>
                  <a:srgbClr val="A80000"/>
                </a:solidFill>
                <a:latin typeface="Cambria" panose="02040503050406030204" pitchFamily="18" charset="0"/>
              </a:rPr>
              <a:t>АРАБЉАНИ СУ ЖИВЕЛИ КАО НОМАДИ, БЕДУИНИ. БАВИЛИ СУ СЕ СТОЧАРСТВОМ И ТРГОВИНОМ. КАО ТРГОВЦИ ПОСЕЋИВАЛИ СУ ОКОЛНЕ ЗЕМЉЕ ОРГАНИЗОВАНИ У КАРАВАНЕ</a:t>
            </a:r>
          </a:p>
        </p:txBody>
      </p:sp>
      <p:sp>
        <p:nvSpPr>
          <p:cNvPr id="11" name="Content Placeholder 2"/>
          <p:cNvSpPr txBox="1">
            <a:spLocks/>
          </p:cNvSpPr>
          <p:nvPr/>
        </p:nvSpPr>
        <p:spPr>
          <a:xfrm>
            <a:off x="592282" y="5223164"/>
            <a:ext cx="10183085" cy="12782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sr-Cyrl-RS" dirty="0" smtClean="0">
                <a:solidFill>
                  <a:srgbClr val="A80000"/>
                </a:solidFill>
                <a:latin typeface="Cambria" panose="02040503050406030204" pitchFamily="18" charset="0"/>
              </a:rPr>
              <a:t>ДО ПОЧЕТКА </a:t>
            </a:r>
            <a:r>
              <a:rPr lang="sr-Latn-RS" dirty="0" smtClean="0">
                <a:solidFill>
                  <a:srgbClr val="A80000"/>
                </a:solidFill>
                <a:latin typeface="Cambria" panose="02040503050406030204" pitchFamily="18" charset="0"/>
              </a:rPr>
              <a:t>VII </a:t>
            </a:r>
            <a:r>
              <a:rPr lang="sr-Cyrl-RS" dirty="0" smtClean="0">
                <a:solidFill>
                  <a:srgbClr val="A80000"/>
                </a:solidFill>
                <a:latin typeface="Cambria" panose="02040503050406030204" pitchFamily="18" charset="0"/>
              </a:rPr>
              <a:t>ВЕКА БИЛИ СУ МНОГОБОШЦИ И ПОДЕЉЕНИ НА ЗАРАЋЕНА ПЛЕМЕНА.</a:t>
            </a:r>
          </a:p>
        </p:txBody>
      </p:sp>
    </p:spTree>
    <p:extLst>
      <p:ext uri="{BB962C8B-B14F-4D97-AF65-F5344CB8AC3E}">
        <p14:creationId xmlns:p14="http://schemas.microsoft.com/office/powerpoint/2010/main" val="142078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92326" y="5317037"/>
            <a:ext cx="1322947" cy="1377815"/>
          </a:xfrm>
          <a:prstGeom prst="rect">
            <a:avLst/>
          </a:prstGeom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838200" y="365125"/>
            <a:ext cx="7086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sr-Cyrl-RS" b="1" dirty="0" smtClean="0">
                <a:solidFill>
                  <a:srgbClr val="A80000"/>
                </a:solidFill>
                <a:latin typeface="Cambria" panose="02040503050406030204" pitchFamily="18" charset="0"/>
              </a:rPr>
              <a:t>ИСЛАМ</a:t>
            </a:r>
            <a:endParaRPr lang="en-US" b="1" dirty="0">
              <a:solidFill>
                <a:srgbClr val="A80000"/>
              </a:solidFill>
              <a:latin typeface="Cambria" panose="02040503050406030204" pitchFamily="18" charset="0"/>
            </a:endParaRPr>
          </a:p>
        </p:txBody>
      </p:sp>
      <p:pic>
        <p:nvPicPr>
          <p:cNvPr id="2050" name="Picture 2" descr="Ð¡ÑÐ¾Ð´Ð½Ð° ÑÐ»Ð¸ÐºÐ°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43701"/>
            <a:ext cx="3488603" cy="29921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Content Placeholder 2"/>
          <p:cNvSpPr txBox="1">
            <a:spLocks/>
          </p:cNvSpPr>
          <p:nvPr/>
        </p:nvSpPr>
        <p:spPr>
          <a:xfrm>
            <a:off x="0" y="4875254"/>
            <a:ext cx="10418618" cy="1982746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sr-Cyrl-RS" dirty="0" smtClean="0">
                <a:solidFill>
                  <a:srgbClr val="A80000"/>
                </a:solidFill>
                <a:latin typeface="Cambria" panose="02040503050406030204" pitchFamily="18" charset="0"/>
              </a:rPr>
              <a:t>ОСНИВАЧ ИСЛАМА ЈЕ </a:t>
            </a:r>
            <a:r>
              <a:rPr lang="sr-Cyrl-RS" b="1" dirty="0" smtClean="0">
                <a:solidFill>
                  <a:srgbClr val="A80000"/>
                </a:solidFill>
                <a:latin typeface="Cambria" panose="02040503050406030204" pitchFamily="18" charset="0"/>
              </a:rPr>
              <a:t>МУХАМЕД</a:t>
            </a:r>
            <a:r>
              <a:rPr lang="sr-Cyrl-RS" dirty="0" smtClean="0">
                <a:solidFill>
                  <a:srgbClr val="A80000"/>
                </a:solidFill>
                <a:latin typeface="Cambria" panose="02040503050406030204" pitchFamily="18" charset="0"/>
              </a:rPr>
              <a:t>, РОДОМ ИЗ ГРАДА </a:t>
            </a:r>
            <a:r>
              <a:rPr lang="sr-Cyrl-RS" b="1" dirty="0" smtClean="0">
                <a:solidFill>
                  <a:srgbClr val="A80000"/>
                </a:solidFill>
                <a:latin typeface="Cambria" panose="02040503050406030204" pitchFamily="18" charset="0"/>
              </a:rPr>
              <a:t>МЕКЕ</a:t>
            </a:r>
            <a:r>
              <a:rPr lang="sr-Cyrl-RS" dirty="0" smtClean="0">
                <a:solidFill>
                  <a:srgbClr val="A80000"/>
                </a:solidFill>
                <a:latin typeface="Cambria" panose="02040503050406030204" pitchFamily="18" charset="0"/>
              </a:rPr>
              <a:t>. ПРОПОВЕДАО ЈЕ ВЕРУ У БОГА </a:t>
            </a:r>
            <a:r>
              <a:rPr lang="sr-Cyrl-RS" b="1" dirty="0" smtClean="0">
                <a:solidFill>
                  <a:srgbClr val="A80000"/>
                </a:solidFill>
                <a:latin typeface="Cambria" panose="02040503050406030204" pitchFamily="18" charset="0"/>
              </a:rPr>
              <a:t>АЛАХА</a:t>
            </a:r>
            <a:r>
              <a:rPr lang="sr-Cyrl-RS" dirty="0" smtClean="0">
                <a:solidFill>
                  <a:srgbClr val="A80000"/>
                </a:solidFill>
                <a:latin typeface="Cambria" panose="02040503050406030204" pitchFamily="18" charset="0"/>
              </a:rPr>
              <a:t>. ОН И ЊЕГОВЕ ПРИСТАЛИЦЕ БИЛИ СУ ПРИМОРАНИ ДА 622. ГОДИНЕ ПРЕЂУ У ГРАД </a:t>
            </a:r>
            <a:r>
              <a:rPr lang="sr-Cyrl-RS" b="1" dirty="0" smtClean="0">
                <a:solidFill>
                  <a:srgbClr val="A80000"/>
                </a:solidFill>
                <a:latin typeface="Cambria" panose="02040503050406030204" pitchFamily="18" charset="0"/>
              </a:rPr>
              <a:t>МЕДИНУ</a:t>
            </a:r>
            <a:r>
              <a:rPr lang="sr-Cyrl-RS" dirty="0" smtClean="0">
                <a:solidFill>
                  <a:srgbClr val="A80000"/>
                </a:solidFill>
                <a:latin typeface="Cambria" panose="02040503050406030204" pitchFamily="18" charset="0"/>
              </a:rPr>
              <a:t> (Пророков град). ТАЈ ДОГАЂАЈ НАЗИВА СЕ </a:t>
            </a:r>
            <a:r>
              <a:rPr lang="sr-Cyrl-RS" b="1" dirty="0" smtClean="0">
                <a:solidFill>
                  <a:srgbClr val="A80000"/>
                </a:solidFill>
                <a:latin typeface="Cambria" panose="02040503050406030204" pitchFamily="18" charset="0"/>
              </a:rPr>
              <a:t>ХИЏРА</a:t>
            </a:r>
            <a:r>
              <a:rPr lang="sr-Cyrl-RS" dirty="0" smtClean="0">
                <a:solidFill>
                  <a:srgbClr val="A80000"/>
                </a:solidFill>
                <a:latin typeface="Cambria" panose="02040503050406030204" pitchFamily="18" charset="0"/>
              </a:rPr>
              <a:t> И ОЗНАЧАВА ПОЧЕТАК МУСЛИМАНСКЕ ЕРЕ.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26803" y="835308"/>
            <a:ext cx="6091815" cy="3860610"/>
          </a:xfrm>
          <a:prstGeom prst="rect">
            <a:avLst/>
          </a:prstGeom>
        </p:spPr>
      </p:pic>
      <p:sp>
        <p:nvSpPr>
          <p:cNvPr id="11" name="Content Placeholder 2"/>
          <p:cNvSpPr txBox="1">
            <a:spLocks/>
          </p:cNvSpPr>
          <p:nvPr/>
        </p:nvSpPr>
        <p:spPr>
          <a:xfrm>
            <a:off x="180109" y="3887832"/>
            <a:ext cx="3172691" cy="545623"/>
          </a:xfrm>
          <a:prstGeom prst="rect">
            <a:avLst/>
          </a:prstGeom>
        </p:spPr>
        <p:txBody>
          <a:bodyPr vert="horz" lIns="91440" tIns="45720" rIns="91440" bIns="45720" rtlCol="0">
            <a:normAutofit fontScale="70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sr-Cyrl-R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</a:rPr>
              <a:t>КАЛИГРАФСКИ ЗАПИС МУХАМЕДОВОГ ИМЕНА</a:t>
            </a:r>
          </a:p>
        </p:txBody>
      </p:sp>
    </p:spTree>
    <p:extLst>
      <p:ext uri="{BB962C8B-B14F-4D97-AF65-F5344CB8AC3E}">
        <p14:creationId xmlns:p14="http://schemas.microsoft.com/office/powerpoint/2010/main" val="121946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t="4800"/>
          <a:stretch/>
        </p:blipFill>
        <p:spPr>
          <a:xfrm>
            <a:off x="288181" y="145474"/>
            <a:ext cx="6909117" cy="344978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13151" y="3823855"/>
            <a:ext cx="5718209" cy="2817668"/>
          </a:xfrm>
          <a:prstGeom prst="rect">
            <a:avLst/>
          </a:prstGeom>
        </p:spPr>
      </p:pic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7366318" y="263237"/>
            <a:ext cx="4704453" cy="3103418"/>
          </a:xfrm>
        </p:spPr>
        <p:txBody>
          <a:bodyPr/>
          <a:lstStyle/>
          <a:p>
            <a:pPr marL="0" indent="0" algn="ctr">
              <a:buNone/>
            </a:pPr>
            <a:r>
              <a:rPr lang="sr-Cyrl-RS" dirty="0" smtClean="0">
                <a:solidFill>
                  <a:srgbClr val="A80000"/>
                </a:solidFill>
                <a:latin typeface="Cambria" panose="02040503050406030204" pitchFamily="18" charset="0"/>
              </a:rPr>
              <a:t>КУРАН – СВЕТА КЊИГА МУСЛИМАНА У </a:t>
            </a:r>
            <a:r>
              <a:rPr lang="sr-Cyrl-RS" dirty="0" smtClean="0">
                <a:solidFill>
                  <a:srgbClr val="A80000"/>
                </a:solidFill>
                <a:latin typeface="Cambria" panose="02040503050406030204" pitchFamily="18" charset="0"/>
              </a:rPr>
              <a:t>КОЈОЈ </a:t>
            </a:r>
            <a:r>
              <a:rPr lang="sr-Cyrl-RS" dirty="0" smtClean="0">
                <a:solidFill>
                  <a:srgbClr val="A80000"/>
                </a:solidFill>
                <a:latin typeface="Cambria" panose="02040503050406030204" pitchFamily="18" charset="0"/>
              </a:rPr>
              <a:t>СУ ЗАБЕЛЕЖЕНЕ ОСНОВЕ ИСЛАМСКЕ РЕЛИГИЈЕ.</a:t>
            </a:r>
          </a:p>
        </p:txBody>
      </p:sp>
      <p:sp>
        <p:nvSpPr>
          <p:cNvPr id="10" name="Content Placeholder 2"/>
          <p:cNvSpPr txBox="1">
            <a:spLocks/>
          </p:cNvSpPr>
          <p:nvPr/>
        </p:nvSpPr>
        <p:spPr>
          <a:xfrm>
            <a:off x="1145322" y="4775489"/>
            <a:ext cx="4704453" cy="914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sr-Cyrl-RS" dirty="0" smtClean="0">
                <a:solidFill>
                  <a:srgbClr val="A80000"/>
                </a:solidFill>
                <a:latin typeface="Cambria" panose="02040503050406030204" pitchFamily="18" charset="0"/>
              </a:rPr>
              <a:t>ЏАМИЈА – МУСЛИМАНСКА БОГОМОЉА</a:t>
            </a:r>
          </a:p>
        </p:txBody>
      </p:sp>
      <p:sp>
        <p:nvSpPr>
          <p:cNvPr id="11" name="Content Placeholder 2"/>
          <p:cNvSpPr txBox="1">
            <a:spLocks/>
          </p:cNvSpPr>
          <p:nvPr/>
        </p:nvSpPr>
        <p:spPr>
          <a:xfrm>
            <a:off x="288181" y="6095900"/>
            <a:ext cx="5198219" cy="545623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sr-Cyrl-R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</a:rPr>
              <a:t>ИСТАМБУЛСКА АЈА СОФИЈА – ХРИШЋАНСКА ЦРКВА ПРЕТВОРЕНА У ЏАМИЈУ</a:t>
            </a:r>
          </a:p>
        </p:txBody>
      </p:sp>
    </p:spTree>
    <p:extLst>
      <p:ext uri="{BB962C8B-B14F-4D97-AF65-F5344CB8AC3E}">
        <p14:creationId xmlns:p14="http://schemas.microsoft.com/office/powerpoint/2010/main" val="431593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1979" t="12837" r="2113" b="2871"/>
          <a:stretch/>
        </p:blipFill>
        <p:spPr>
          <a:xfrm>
            <a:off x="4474961" y="1995055"/>
            <a:ext cx="7536931" cy="4378470"/>
          </a:xfrm>
          <a:prstGeom prst="rect">
            <a:avLst/>
          </a:prstGeom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838200" y="365125"/>
            <a:ext cx="11035146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sr-Cyrl-RS" b="1" dirty="0" smtClean="0">
                <a:solidFill>
                  <a:srgbClr val="A80000"/>
                </a:solidFill>
                <a:latin typeface="Cambria" panose="02040503050406030204" pitchFamily="18" charset="0"/>
              </a:rPr>
              <a:t>ШИРЕЊЕ ИСЛАМА И АРАБЉАНСКОГ КАЛИФАТА</a:t>
            </a:r>
            <a:endParaRPr lang="en-US" b="1" dirty="0">
              <a:solidFill>
                <a:srgbClr val="A80000"/>
              </a:solidFill>
              <a:latin typeface="Cambria" panose="02040503050406030204" pitchFamily="18" charset="0"/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-1" y="1482436"/>
            <a:ext cx="4474962" cy="5375564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sr-Cyrl-RS" dirty="0" smtClean="0">
                <a:solidFill>
                  <a:srgbClr val="A80000"/>
                </a:solidFill>
                <a:latin typeface="Cambria" panose="02040503050406030204" pitchFamily="18" charset="0"/>
              </a:rPr>
              <a:t>У ДРУГОЈ ПОЛОВИНИ </a:t>
            </a:r>
            <a:r>
              <a:rPr lang="sr-Latn-RS" dirty="0" smtClean="0">
                <a:solidFill>
                  <a:srgbClr val="A80000"/>
                </a:solidFill>
                <a:latin typeface="Cambria" panose="02040503050406030204" pitchFamily="18" charset="0"/>
              </a:rPr>
              <a:t>VII </a:t>
            </a:r>
            <a:r>
              <a:rPr lang="sr-Cyrl-RS" dirty="0" smtClean="0">
                <a:solidFill>
                  <a:srgbClr val="A80000"/>
                </a:solidFill>
                <a:latin typeface="Cambria" panose="02040503050406030204" pitchFamily="18" charset="0"/>
              </a:rPr>
              <a:t>ВЕКА АРАБЉАНСКИ КАЛИФАТ ЈЕ ИЗРАСТАО У ОГРОМНУ ДРЖАВУ КОЈА СЕ ПРОСТИРАЛА НА ТРИ КОНТИНЕТА. СРУШИЛИ СУ ПЕРСИЈСКО ЦАРСТВО, УСПЕШНО </a:t>
            </a:r>
            <a:r>
              <a:rPr lang="sr-Cyrl-RS" dirty="0" smtClean="0">
                <a:solidFill>
                  <a:srgbClr val="A80000"/>
                </a:solidFill>
                <a:latin typeface="Cambria" panose="02040503050406030204" pitchFamily="18" charset="0"/>
              </a:rPr>
              <a:t>РАТОВАЛИ </a:t>
            </a:r>
            <a:r>
              <a:rPr lang="sr-Cyrl-RS" dirty="0" smtClean="0">
                <a:solidFill>
                  <a:srgbClr val="A80000"/>
                </a:solidFill>
                <a:latin typeface="Cambria" panose="02040503050406030204" pitchFamily="18" charset="0"/>
              </a:rPr>
              <a:t>ПРОТИВ ВИЗАНТИЈЕ А ЊИХОВ ПРОДОР У ЗАПАДНУ ЕВРОПУ </a:t>
            </a:r>
            <a:r>
              <a:rPr lang="sr-Cyrl-RS" dirty="0" smtClean="0">
                <a:solidFill>
                  <a:srgbClr val="A80000"/>
                </a:solidFill>
                <a:latin typeface="Cambria" panose="02040503050406030204" pitchFamily="18" charset="0"/>
              </a:rPr>
              <a:t>ЗАУСТАВИО </a:t>
            </a:r>
            <a:r>
              <a:rPr lang="sr-Cyrl-RS" dirty="0" smtClean="0">
                <a:solidFill>
                  <a:srgbClr val="A80000"/>
                </a:solidFill>
                <a:latin typeface="Cambria" panose="02040503050406030204" pitchFamily="18" charset="0"/>
              </a:rPr>
              <a:t>ЈЕ ФРАНАЧКИ МАЈОРДОМ КАРЛО МАРТЕЛ У БИЦИ КОД ПОАТЈЕА 732. ГОДИНЕ.</a:t>
            </a:r>
            <a:r>
              <a:rPr lang="sr-Latn-RS" dirty="0" smtClean="0">
                <a:solidFill>
                  <a:srgbClr val="A80000"/>
                </a:solidFill>
                <a:latin typeface="Cambria" panose="02040503050406030204" pitchFamily="18" charset="0"/>
              </a:rPr>
              <a:t> </a:t>
            </a:r>
            <a:endParaRPr lang="sr-Cyrl-RS" dirty="0" smtClean="0">
              <a:solidFill>
                <a:srgbClr val="A80000"/>
              </a:solidFill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9883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92326" y="5233910"/>
            <a:ext cx="1322947" cy="1377815"/>
          </a:xfrm>
          <a:prstGeom prst="rect">
            <a:avLst/>
          </a:prstGeom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838200" y="365125"/>
            <a:ext cx="11035146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sr-Cyrl-RS" b="1" dirty="0" smtClean="0">
                <a:solidFill>
                  <a:srgbClr val="A80000"/>
                </a:solidFill>
                <a:latin typeface="Cambria" panose="02040503050406030204" pitchFamily="18" charset="0"/>
              </a:rPr>
              <a:t>РАСПАД ЈЕДИНСТВЕНЕ ДРЖАВЕ</a:t>
            </a:r>
            <a:endParaRPr lang="en-US" b="1" dirty="0">
              <a:solidFill>
                <a:srgbClr val="A80000"/>
              </a:solidFill>
              <a:latin typeface="Cambria" panose="02040503050406030204" pitchFamily="18" charset="0"/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5597235" y="1967345"/>
            <a:ext cx="6594765" cy="53755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sr-Cyrl-RS" dirty="0" smtClean="0">
                <a:solidFill>
                  <a:srgbClr val="A80000"/>
                </a:solidFill>
                <a:latin typeface="Cambria" panose="02040503050406030204" pitchFamily="18" charset="0"/>
              </a:rPr>
              <a:t>КРАЈЕМ</a:t>
            </a:r>
            <a:r>
              <a:rPr lang="sr-Latn-RS" dirty="0" smtClean="0">
                <a:solidFill>
                  <a:srgbClr val="A80000"/>
                </a:solidFill>
                <a:latin typeface="Cambria" panose="02040503050406030204" pitchFamily="18" charset="0"/>
              </a:rPr>
              <a:t> VIII</a:t>
            </a:r>
            <a:r>
              <a:rPr lang="sr-Cyrl-RS" dirty="0" smtClean="0">
                <a:solidFill>
                  <a:srgbClr val="A80000"/>
                </a:solidFill>
                <a:latin typeface="Cambria" panose="02040503050406030204" pitchFamily="18" charset="0"/>
              </a:rPr>
              <a:t> ВЕКА ЈЕДИНСТВЕНИ КАЛИФАТ ПОЧИЊЕ ДА СЕ РАСПАДА. ПРЕСТОНИЦА ЈЕ ИЗ </a:t>
            </a:r>
            <a:r>
              <a:rPr lang="sr-Cyrl-RS" b="1" dirty="0" smtClean="0">
                <a:solidFill>
                  <a:srgbClr val="A80000"/>
                </a:solidFill>
                <a:latin typeface="Cambria" panose="02040503050406030204" pitchFamily="18" charset="0"/>
              </a:rPr>
              <a:t>ДАМАСКА</a:t>
            </a:r>
            <a:r>
              <a:rPr lang="sr-Cyrl-RS" dirty="0" smtClean="0">
                <a:solidFill>
                  <a:srgbClr val="A80000"/>
                </a:solidFill>
                <a:latin typeface="Cambria" panose="02040503050406030204" pitchFamily="18" charset="0"/>
              </a:rPr>
              <a:t> ПРЕНЕТА У </a:t>
            </a:r>
            <a:r>
              <a:rPr lang="sr-Cyrl-RS" b="1" dirty="0" smtClean="0">
                <a:solidFill>
                  <a:srgbClr val="A80000"/>
                </a:solidFill>
                <a:latin typeface="Cambria" panose="02040503050406030204" pitchFamily="18" charset="0"/>
              </a:rPr>
              <a:t>БАГДАД</a:t>
            </a:r>
            <a:r>
              <a:rPr lang="sr-Cyrl-RS" dirty="0" smtClean="0">
                <a:solidFill>
                  <a:srgbClr val="A80000"/>
                </a:solidFill>
                <a:latin typeface="Cambria" panose="02040503050406030204" pitchFamily="18" charset="0"/>
              </a:rPr>
              <a:t>. НА ПИРИНЕЈСКОМ ПОЛУОСТРВУ НАСТАО ЈЕ НОВИ КАЛИФАТ СА СЕДИШТЕМ У ГРАДУ </a:t>
            </a:r>
            <a:r>
              <a:rPr lang="sr-Cyrl-RS" b="1" dirty="0" smtClean="0">
                <a:solidFill>
                  <a:srgbClr val="A80000"/>
                </a:solidFill>
                <a:latin typeface="Cambria" panose="02040503050406030204" pitchFamily="18" charset="0"/>
              </a:rPr>
              <a:t>КОРДОБИ</a:t>
            </a:r>
            <a:r>
              <a:rPr lang="sr-Cyrl-RS" dirty="0" smtClean="0">
                <a:solidFill>
                  <a:srgbClr val="A80000"/>
                </a:solidFill>
                <a:latin typeface="Cambria" panose="02040503050406030204" pitchFamily="18" charset="0"/>
              </a:rPr>
              <a:t>, У АЗИЈИ </a:t>
            </a:r>
            <a:r>
              <a:rPr lang="sr-Cyrl-RS" b="1" dirty="0" smtClean="0">
                <a:solidFill>
                  <a:srgbClr val="A80000"/>
                </a:solidFill>
                <a:latin typeface="Cambria" panose="02040503050406030204" pitchFamily="18" charset="0"/>
              </a:rPr>
              <a:t>БАГДАДСКИ</a:t>
            </a:r>
            <a:r>
              <a:rPr lang="sr-Cyrl-RS" dirty="0" smtClean="0">
                <a:solidFill>
                  <a:srgbClr val="A80000"/>
                </a:solidFill>
                <a:latin typeface="Cambria" panose="02040503050406030204" pitchFamily="18" charset="0"/>
              </a:rPr>
              <a:t> А У АФРИЦИ </a:t>
            </a:r>
            <a:r>
              <a:rPr lang="sr-Cyrl-RS" b="1" dirty="0" smtClean="0">
                <a:solidFill>
                  <a:srgbClr val="A80000"/>
                </a:solidFill>
                <a:latin typeface="Cambria" panose="02040503050406030204" pitchFamily="18" charset="0"/>
              </a:rPr>
              <a:t>КАИРСКИ</a:t>
            </a:r>
            <a:r>
              <a:rPr lang="sr-Cyrl-RS" dirty="0" smtClean="0">
                <a:solidFill>
                  <a:srgbClr val="A80000"/>
                </a:solidFill>
                <a:latin typeface="Cambria" panose="02040503050406030204" pitchFamily="18" charset="0"/>
              </a:rPr>
              <a:t>. АЗИЈСКИ ДЕЛОВИ КАЛИФАТА ПАЛИ СУ ПОД ВЛАСТ ТУРАКА И МОНГОЛА У </a:t>
            </a:r>
            <a:r>
              <a:rPr lang="sr-Latn-RS" dirty="0" smtClean="0">
                <a:solidFill>
                  <a:srgbClr val="A80000"/>
                </a:solidFill>
                <a:latin typeface="Cambria" panose="02040503050406030204" pitchFamily="18" charset="0"/>
              </a:rPr>
              <a:t>XII </a:t>
            </a:r>
            <a:r>
              <a:rPr lang="sr-Cyrl-RS" dirty="0" smtClean="0">
                <a:solidFill>
                  <a:srgbClr val="A80000"/>
                </a:solidFill>
                <a:latin typeface="Cambria" panose="02040503050406030204" pitchFamily="18" charset="0"/>
              </a:rPr>
              <a:t>И </a:t>
            </a:r>
            <a:r>
              <a:rPr lang="sr-Latn-RS" dirty="0" smtClean="0">
                <a:solidFill>
                  <a:srgbClr val="A80000"/>
                </a:solidFill>
                <a:latin typeface="Cambria" panose="02040503050406030204" pitchFamily="18" charset="0"/>
              </a:rPr>
              <a:t>XIII </a:t>
            </a:r>
            <a:r>
              <a:rPr lang="sr-Cyrl-RS" dirty="0" smtClean="0">
                <a:solidFill>
                  <a:srgbClr val="A80000"/>
                </a:solidFill>
                <a:latin typeface="Cambria" panose="02040503050406030204" pitchFamily="18" charset="0"/>
              </a:rPr>
              <a:t>ВЕКУ А ЕВРОПСКИ ДЕО ОДРЖАО СЕ ДО </a:t>
            </a:r>
            <a:r>
              <a:rPr lang="sr-Latn-RS" dirty="0" smtClean="0">
                <a:solidFill>
                  <a:srgbClr val="A80000"/>
                </a:solidFill>
                <a:latin typeface="Cambria" panose="02040503050406030204" pitchFamily="18" charset="0"/>
              </a:rPr>
              <a:t>XV </a:t>
            </a:r>
            <a:r>
              <a:rPr lang="sr-Cyrl-RS" dirty="0" smtClean="0">
                <a:solidFill>
                  <a:srgbClr val="A80000"/>
                </a:solidFill>
                <a:latin typeface="Cambria" panose="02040503050406030204" pitchFamily="18" charset="0"/>
              </a:rPr>
              <a:t>ВЕКА.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034" y="2204770"/>
            <a:ext cx="5354337" cy="4011757"/>
          </a:xfrm>
          <a:prstGeom prst="rect">
            <a:avLst/>
          </a:prstGeom>
        </p:spPr>
      </p:pic>
      <p:sp>
        <p:nvSpPr>
          <p:cNvPr id="8" name="Content Placeholder 2"/>
          <p:cNvSpPr txBox="1">
            <a:spLocks/>
          </p:cNvSpPr>
          <p:nvPr/>
        </p:nvSpPr>
        <p:spPr>
          <a:xfrm>
            <a:off x="370094" y="6354856"/>
            <a:ext cx="5198219" cy="545623"/>
          </a:xfrm>
          <a:prstGeom prst="rect">
            <a:avLst/>
          </a:prstGeom>
        </p:spPr>
        <p:txBody>
          <a:bodyPr vert="horz" lIns="91440" tIns="45720" rIns="91440" bIns="45720" rtlCol="0">
            <a:normAutofit fontScale="70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sr-Cyrl-R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</a:rPr>
              <a:t>ДВОРАЦ У ГРАНАДИ, СЕДИШТЕ ЕМИРА И СУЛТАНА</a:t>
            </a:r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399016" y="1793630"/>
            <a:ext cx="5198219" cy="545623"/>
          </a:xfrm>
          <a:prstGeom prst="rect">
            <a:avLst/>
          </a:prstGeom>
        </p:spPr>
        <p:txBody>
          <a:bodyPr vert="horz" lIns="91440" tIns="45720" rIns="91440" bIns="45720" rtlCol="0">
            <a:normAutofit fontScale="70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sr-Cyrl-R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</a:rPr>
              <a:t>800 ГОДИНА АРАПСКЕ ВЛАСТИ У ШПАНИЈИ</a:t>
            </a:r>
          </a:p>
        </p:txBody>
      </p:sp>
    </p:spTree>
    <p:extLst>
      <p:ext uri="{BB962C8B-B14F-4D97-AF65-F5344CB8AC3E}">
        <p14:creationId xmlns:p14="http://schemas.microsoft.com/office/powerpoint/2010/main" val="3926819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92326" y="5289329"/>
            <a:ext cx="1322947" cy="1377815"/>
          </a:xfrm>
          <a:prstGeom prst="rect">
            <a:avLst/>
          </a:prstGeom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838200" y="340153"/>
            <a:ext cx="10647218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sr-Cyrl-RS" b="1" dirty="0" smtClean="0">
                <a:solidFill>
                  <a:srgbClr val="A80000"/>
                </a:solidFill>
                <a:latin typeface="Cambria" panose="02040503050406030204" pitchFamily="18" charset="0"/>
              </a:rPr>
              <a:t>АРАПСКА КУЛТУРА</a:t>
            </a:r>
            <a:endParaRPr lang="en-US" b="1" dirty="0">
              <a:solidFill>
                <a:srgbClr val="A80000"/>
              </a:solidFill>
              <a:latin typeface="Cambria" panose="02040503050406030204" pitchFamily="18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5781" y="1502540"/>
            <a:ext cx="4081600" cy="272309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21699" y="1500179"/>
            <a:ext cx="4093573" cy="272545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5"/>
          <a:srcRect b="36546"/>
          <a:stretch/>
        </p:blipFill>
        <p:spPr>
          <a:xfrm>
            <a:off x="175781" y="5734388"/>
            <a:ext cx="7499155" cy="932756"/>
          </a:xfrm>
          <a:prstGeom prst="rect">
            <a:avLst/>
          </a:prstGeom>
        </p:spPr>
      </p:pic>
      <p:sp>
        <p:nvSpPr>
          <p:cNvPr id="9" name="Content Placeholder 2"/>
          <p:cNvSpPr txBox="1">
            <a:spLocks/>
          </p:cNvSpPr>
          <p:nvPr/>
        </p:nvSpPr>
        <p:spPr>
          <a:xfrm>
            <a:off x="7729651" y="6249320"/>
            <a:ext cx="2238834" cy="417824"/>
          </a:xfrm>
          <a:prstGeom prst="rect">
            <a:avLst/>
          </a:prstGeom>
        </p:spPr>
        <p:txBody>
          <a:bodyPr vert="horz" lIns="91440" tIns="45720" rIns="91440" bIns="45720" rtlCol="0">
            <a:normAutofit fontScale="70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sr-Cyrl-R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</a:rPr>
              <a:t>АРПСКИ БРОЈЕВИ</a:t>
            </a:r>
          </a:p>
        </p:txBody>
      </p:sp>
      <p:sp>
        <p:nvSpPr>
          <p:cNvPr id="10" name="Content Placeholder 2"/>
          <p:cNvSpPr txBox="1">
            <a:spLocks/>
          </p:cNvSpPr>
          <p:nvPr/>
        </p:nvSpPr>
        <p:spPr>
          <a:xfrm>
            <a:off x="4461164" y="1482436"/>
            <a:ext cx="3268488" cy="2743201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sr-Cyrl-RS" dirty="0" smtClean="0">
                <a:solidFill>
                  <a:srgbClr val="A80000"/>
                </a:solidFill>
                <a:latin typeface="Cambria" panose="02040503050406030204" pitchFamily="18" charset="0"/>
              </a:rPr>
              <a:t>АРАПСКА КУЛТУРА ЈЕ БИЛА ПОД СНАЖНИМ УТИЦАЈЕМ ВИЗАНТИЈСКЕ И ПЕРСИЈСКЕ АЛИ ЈОЈ ЈЕ ПЕЧАТ ДАЛА ИСЛАМСКА ВЕРА. </a:t>
            </a:r>
          </a:p>
        </p:txBody>
      </p:sp>
      <p:sp>
        <p:nvSpPr>
          <p:cNvPr id="11" name="Content Placeholder 2"/>
          <p:cNvSpPr txBox="1">
            <a:spLocks/>
          </p:cNvSpPr>
          <p:nvPr/>
        </p:nvSpPr>
        <p:spPr>
          <a:xfrm>
            <a:off x="374072" y="4499620"/>
            <a:ext cx="10571018" cy="1125326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sr-Cyrl-RS" dirty="0" smtClean="0">
                <a:solidFill>
                  <a:srgbClr val="A80000"/>
                </a:solidFill>
                <a:latin typeface="Cambria" panose="02040503050406030204" pitchFamily="18" charset="0"/>
              </a:rPr>
              <a:t>ПРЕПИСИВАЛИ СУ КЊИГЕ СА ГРЧКОГ И ЛАТИНСКОГ И НА ТАЈ НАЧИН САЧУВАЛИ МНОГА АНТИЧКА ДЕЛА. АРАПСКА НАУКА (НАРОЧИТО МЕДИЦИНА И ФИЗИКА) БИЛА ЈЕ ДАЛЕКО ИСПРЕД ДОСТИГНУЋА ТАДАШЊЕ ЗАПАДНЕ ЕВРОПЕ</a:t>
            </a:r>
          </a:p>
        </p:txBody>
      </p:sp>
    </p:spTree>
    <p:extLst>
      <p:ext uri="{BB962C8B-B14F-4D97-AF65-F5344CB8AC3E}">
        <p14:creationId xmlns:p14="http://schemas.microsoft.com/office/powerpoint/2010/main" val="3749701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88417" y="5344747"/>
            <a:ext cx="1322947" cy="137781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0915" y="1101004"/>
            <a:ext cx="6239994" cy="4821813"/>
          </a:xfrm>
          <a:prstGeom prst="rect">
            <a:avLst/>
          </a:prstGeom>
        </p:spPr>
      </p:pic>
      <p:sp>
        <p:nvSpPr>
          <p:cNvPr id="6" name="Content Placeholder 2"/>
          <p:cNvSpPr txBox="1">
            <a:spLocks/>
          </p:cNvSpPr>
          <p:nvPr/>
        </p:nvSpPr>
        <p:spPr>
          <a:xfrm>
            <a:off x="6774928" y="1101004"/>
            <a:ext cx="4474962" cy="4821813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sr-Cyrl-RS" dirty="0" smtClean="0">
                <a:solidFill>
                  <a:srgbClr val="A80000"/>
                </a:solidFill>
                <a:latin typeface="Cambria" panose="02040503050406030204" pitchFamily="18" charset="0"/>
              </a:rPr>
              <a:t>КАБА (ЋАБА) – ГЛАВНО МУСЛИМАНСКО СВЕТИЛИШТЕ У КОЈЕМ СЕ ЧУВА СВЕТИ КАМЕН -  МЕТЕОРИТ. НА АРАПСКОМ КАБА ЗНАЧИ КОЦКА. ЗА МУСЛИМАНЕ КАБА </a:t>
            </a:r>
            <a:r>
              <a:rPr lang="sr-Cyrl-RS" dirty="0" smtClean="0">
                <a:solidFill>
                  <a:srgbClr val="A80000"/>
                </a:solidFill>
                <a:latin typeface="Cambria" panose="02040503050406030204" pitchFamily="18" charset="0"/>
              </a:rPr>
              <a:t>ЈЕ </a:t>
            </a:r>
            <a:r>
              <a:rPr lang="sr-Cyrl-RS" dirty="0" smtClean="0">
                <a:solidFill>
                  <a:srgbClr val="A80000"/>
                </a:solidFill>
                <a:latin typeface="Cambria" panose="02040503050406030204" pitchFamily="18" charset="0"/>
              </a:rPr>
              <a:t>ЦЕНТАР СВЕТА. КАДА ГОД СЕ МОЛЕ, ГДЕ ГОД БИЛИ, УВЕК СЕ ОКРЕЋУ КА ЊОЈ.</a:t>
            </a:r>
          </a:p>
          <a:p>
            <a:pPr marL="0" indent="0" algn="ctr">
              <a:buFont typeface="Arial" panose="020B0604020202020204" pitchFamily="34" charset="0"/>
              <a:buNone/>
            </a:pPr>
            <a:endParaRPr lang="sr-Cyrl-RS" dirty="0">
              <a:solidFill>
                <a:srgbClr val="A80000"/>
              </a:solidFill>
              <a:latin typeface="Cambria" panose="02040503050406030204" pitchFamily="18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sr-Cyrl-RS" dirty="0" smtClean="0">
                <a:solidFill>
                  <a:srgbClr val="A80000"/>
                </a:solidFill>
                <a:latin typeface="Cambria" panose="02040503050406030204" pitchFamily="18" charset="0"/>
              </a:rPr>
              <a:t>ХАЏИЛУК – ХОДОЧАШЋЕ МУСЛИМАНА У МЕКУ</a:t>
            </a:r>
          </a:p>
        </p:txBody>
      </p:sp>
    </p:spTree>
    <p:extLst>
      <p:ext uri="{BB962C8B-B14F-4D97-AF65-F5344CB8AC3E}">
        <p14:creationId xmlns:p14="http://schemas.microsoft.com/office/powerpoint/2010/main" val="2879275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351</TotalTime>
  <Words>376</Words>
  <Application>Microsoft Office PowerPoint</Application>
  <PresentationFormat>Widescreen</PresentationFormat>
  <Paragraphs>25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Arial</vt:lpstr>
      <vt:lpstr>Calibri</vt:lpstr>
      <vt:lpstr>Calibri Light</vt:lpstr>
      <vt:lpstr>Cambria</vt:lpstr>
      <vt:lpstr>Office Theme</vt:lpstr>
      <vt:lpstr>КАКО ЈЕ ИСЛАМ ПОСТАО ЈЕДНА ОД НАЈВЕЋИХ СВЕТСКИХ РЕЛИГИЈА?</vt:lpstr>
      <vt:lpstr>АРАБИЈСКО ПОЛУОСТРВО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Windows User</dc:creator>
  <cp:lastModifiedBy>Windows User</cp:lastModifiedBy>
  <cp:revision>37</cp:revision>
  <dcterms:created xsi:type="dcterms:W3CDTF">2019-07-01T13:31:57Z</dcterms:created>
  <dcterms:modified xsi:type="dcterms:W3CDTF">2019-07-02T14:29:04Z</dcterms:modified>
</cp:coreProperties>
</file>